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84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9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3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9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41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48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60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1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3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8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26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4796-8DBB-4F28-9786-2D53E9BB4DE8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DE30-682C-4245-B81E-3183B0C9BD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9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Рисунок 66">
            <a:extLst>
              <a:ext uri="{FF2B5EF4-FFF2-40B4-BE49-F238E27FC236}">
                <a16:creationId xmlns:a16="http://schemas.microsoft.com/office/drawing/2014/main" id="{AAE02C1B-6D15-77DC-1D33-F17B0B9CA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7356" y="1895827"/>
            <a:ext cx="4590804" cy="21531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10707969" y="704018"/>
            <a:ext cx="1278298" cy="46983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348"/>
          <a:stretch/>
        </p:blipFill>
        <p:spPr>
          <a:xfrm>
            <a:off x="0" y="4281"/>
            <a:ext cx="12192000" cy="5926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C8490A-B6BC-BEF7-1084-722B313E25E6}"/>
              </a:ext>
            </a:extLst>
          </p:cNvPr>
          <p:cNvSpPr txBox="1"/>
          <p:nvPr/>
        </p:nvSpPr>
        <p:spPr>
          <a:xfrm>
            <a:off x="585299" y="582535"/>
            <a:ext cx="100926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buNone/>
            </a:pP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АССОЦИАЦИЯ ПОЛИМОРФИЗМОВ ГЕНОВ ДЕТОКСИКАЦИИ КСЕНОБИОТИКОВ GSTT1, GSTM1, GST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2 И  </a:t>
            </a:r>
            <a:r>
              <a:rPr lang="en-US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HIF</a:t>
            </a:r>
            <a:r>
              <a:rPr lang="ru-RU" sz="16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С НЕВЫНАШИВАНИЕМ БЕРЕМЕННОСТИ У ЖЕНЩИН ШОРСКОЙ НАЦИОНАЛЬНОСТИ КЕМЕРОВСКОЙ ОБЛАСТИ – КУЗБАССА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CC9609-1B1E-A1EC-8C35-7002D70782BA}"/>
              </a:ext>
            </a:extLst>
          </p:cNvPr>
          <p:cNvSpPr txBox="1"/>
          <p:nvPr/>
        </p:nvSpPr>
        <p:spPr>
          <a:xfrm>
            <a:off x="1167585" y="1318624"/>
            <a:ext cx="9360818" cy="50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Дорошилова</a:t>
            </a:r>
            <a:r>
              <a:rPr lang="ru-RU" sz="1200" b="1" baseline="300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А.В., Лузина</a:t>
            </a:r>
            <a:r>
              <a:rPr lang="ru-RU" sz="1200" b="1" baseline="300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Ф.А., Ядыкина</a:t>
            </a:r>
            <a:r>
              <a:rPr lang="ru-RU" sz="1200" b="1" baseline="300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Т.К, Казицкая</a:t>
            </a:r>
            <a:r>
              <a:rPr lang="ru-RU" sz="1200" b="1" baseline="300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А.С., Гуляева</a:t>
            </a:r>
            <a:r>
              <a:rPr lang="ru-RU" sz="1200" b="1" baseline="300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О.Н., Жукова А.Г.</a:t>
            </a:r>
          </a:p>
          <a:p>
            <a:pPr algn="ctr">
              <a:lnSpc>
                <a:spcPct val="115000"/>
              </a:lnSpc>
              <a:buNone/>
            </a:pP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ФГБНУ «Научно-исследовательский институт комплексных проблем гигиены и профессиональных заболеваний», </a:t>
            </a:r>
            <a:r>
              <a:rPr lang="ru-RU" sz="120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Россия, 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г. Новокузнецк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6D7E25-A0E4-DB71-FC19-46F4D9A0388D}"/>
              </a:ext>
            </a:extLst>
          </p:cNvPr>
          <p:cNvSpPr txBox="1"/>
          <p:nvPr/>
        </p:nvSpPr>
        <p:spPr>
          <a:xfrm>
            <a:off x="132272" y="1784510"/>
            <a:ext cx="5214544" cy="2392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Невынашивание беременности (НБ) является одним из  основных факторов нарушения репродуктивного здоровья женщин — качественной характеристики воспроизводства населения. Проблема потери беременности особенно актуальна для </a:t>
            </a:r>
            <a:r>
              <a:rPr lang="ru-RU" sz="1150" b="1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коренного малочисленного народа – шорцев</a:t>
            </a: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, численность которых систематически сокращается (1989 г. – 12585 чел., 2020 г. – 8363 чел.). Места компактного проживания – Беловский р-он (КО) области и г. Новокузнецк.</a:t>
            </a:r>
          </a:p>
          <a:p>
            <a:pPr algn="just"/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       Проведено исследование ассоциаций полиморфных вариантов генов 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HIF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1150" dirty="0" err="1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rs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11549465, 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фазы  (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CYP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n-US" sz="1150" dirty="0" err="1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rs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4646903, 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CYP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1150" dirty="0" err="1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rs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762551) и 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II 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фазы (GSTT1, GSTM1, GST</a:t>
            </a:r>
            <a:r>
              <a:rPr lang="en-US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n-US" sz="1150" dirty="0" err="1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rs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1138272) системы биотрансформации ксенобиотиков </a:t>
            </a:r>
            <a:r>
              <a:rPr lang="ru-RU" sz="1150" b="1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с целью 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оценки риска невынашивания беременности у женщин шорской национальности Кузбасса. </a:t>
            </a:r>
          </a:p>
          <a:p>
            <a:pPr algn="just">
              <a:buNone/>
            </a:pPr>
            <a:endParaRPr lang="ru-RU" sz="1150" dirty="0">
              <a:effectLst/>
              <a:latin typeface="Calibri (Основной текст)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F71585-7A04-710D-B034-40EED6052F0E}"/>
              </a:ext>
            </a:extLst>
          </p:cNvPr>
          <p:cNvSpPr txBox="1"/>
          <p:nvPr/>
        </p:nvSpPr>
        <p:spPr>
          <a:xfrm>
            <a:off x="132272" y="3878595"/>
            <a:ext cx="16706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Calibri (Основной текст)"/>
                <a:cs typeface="Arial" panose="020B0604020202020204" pitchFamily="34" charset="0"/>
              </a:rPr>
              <a:t>Материалы и методы</a:t>
            </a:r>
            <a:endParaRPr lang="ru-RU" sz="1200" dirty="0">
              <a:latin typeface="Calibri (Основной текст)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92C47C-D022-D73B-AB97-31B7C1B4A58C}"/>
              </a:ext>
            </a:extLst>
          </p:cNvPr>
          <p:cNvSpPr txBox="1"/>
          <p:nvPr/>
        </p:nvSpPr>
        <p:spPr>
          <a:xfrm>
            <a:off x="132272" y="4034315"/>
            <a:ext cx="5214544" cy="977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      Материал собран в экспедиционных условиях в местах компактного проживания шорцев в Кемеровской области. Выборка женщин-шорок составила 118 человек, из них с НБ – 51 чел., контрольная группа – 67 чел. Статистический анализ полученных данных проведен с использованием программ </a:t>
            </a:r>
            <a:r>
              <a:rPr lang="en-US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IBM SPSS Statistics</a:t>
            </a: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21.0 и </a:t>
            </a:r>
            <a:r>
              <a:rPr lang="ru-RU" sz="1150" dirty="0" err="1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SNPStats</a:t>
            </a: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64D077E-0264-4D51-443B-D33078A67D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37"/>
          <a:stretch>
            <a:fillRect/>
          </a:stretch>
        </p:blipFill>
        <p:spPr>
          <a:xfrm>
            <a:off x="10606410" y="1183888"/>
            <a:ext cx="1177657" cy="46983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A677BC2-D7EF-574C-4CA8-AA33ABE08808}"/>
              </a:ext>
            </a:extLst>
          </p:cNvPr>
          <p:cNvSpPr txBox="1"/>
          <p:nvPr/>
        </p:nvSpPr>
        <p:spPr>
          <a:xfrm>
            <a:off x="166664" y="5008623"/>
            <a:ext cx="10492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Calibri (Основной текст)"/>
                <a:cs typeface="Arial" panose="020B0604020202020204" pitchFamily="34" charset="0"/>
              </a:rPr>
              <a:t>Результаты</a:t>
            </a:r>
            <a:endParaRPr lang="ru-RU" sz="1200" dirty="0">
              <a:latin typeface="Calibri (Основной текст)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959E88-41F1-91B6-51D2-C603DA23A6EB}"/>
              </a:ext>
            </a:extLst>
          </p:cNvPr>
          <p:cNvSpPr txBox="1"/>
          <p:nvPr/>
        </p:nvSpPr>
        <p:spPr>
          <a:xfrm>
            <a:off x="132271" y="5220758"/>
            <a:ext cx="5219143" cy="1685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        Выявлена положительная ассоциативная связь между геном GSTM1 и риском НБ. </a:t>
            </a:r>
            <a:r>
              <a:rPr lang="ru-RU" sz="1150" b="1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Генотип GSTМ1 0/0 увеличивает риск потери беременности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. Сочетание GSTM1 0/0 и GSTT10/0 системы детоксикации так же ассоциируется с потерей беременности. </a:t>
            </a:r>
          </a:p>
          <a:p>
            <a:pPr algn="just"/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1150" dirty="0" err="1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Протективный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эффект связан с «функционально активными» генотипами GSTM1 + /GSTТ1 +. Ферменты глутатион-S-</a:t>
            </a:r>
            <a:r>
              <a:rPr lang="ru-RU" sz="1150" dirty="0" err="1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трансфераз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играют важную роль в защите клеток от окислительного стресса. Повреждение эндотелия и нарушение </a:t>
            </a:r>
            <a:r>
              <a:rPr lang="ru-RU" sz="1150" dirty="0" err="1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васкуляризации</a:t>
            </a:r>
            <a:r>
              <a:rPr lang="ru-RU" sz="1150" dirty="0"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плаценты может приводить к функциональным изменениям, связанным с потерей беременности.</a:t>
            </a: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5DE702-6ABC-A445-92B2-272FE18D1EE1}"/>
              </a:ext>
            </a:extLst>
          </p:cNvPr>
          <p:cNvSpPr txBox="1"/>
          <p:nvPr/>
        </p:nvSpPr>
        <p:spPr>
          <a:xfrm>
            <a:off x="5497356" y="4077561"/>
            <a:ext cx="459080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100" i="1" dirty="0">
                <a:latin typeface="Calibri (Основной текст)"/>
                <a:cs typeface="Arial" panose="020B0604020202020204" pitchFamily="34" charset="0"/>
              </a:rPr>
              <a:t>Рис. 1 – Распределение генотипов GSTM1 0/0, GSTT1 0/0  и их сочетаний у женщин шорской национальности с невынашиванием беременности и контрольной группе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ECD993-EBF5-9EE8-D654-6A109A8588C7}"/>
              </a:ext>
            </a:extLst>
          </p:cNvPr>
          <p:cNvSpPr txBox="1"/>
          <p:nvPr/>
        </p:nvSpPr>
        <p:spPr>
          <a:xfrm>
            <a:off x="8186624" y="2190761"/>
            <a:ext cx="18376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Arial" panose="020B0604020202020204" pitchFamily="34" charset="0"/>
              </a:rPr>
              <a:t>*OR – 3,07;  CI: 95% 1,18-7,97, p = 0,018</a:t>
            </a:r>
            <a:endParaRPr lang="ru-RU" sz="1100" b="1" dirty="0">
              <a:latin typeface="Calibri (Основной текст)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79DD812-D58E-E6AC-31A7-D1FDDBC8A61F}"/>
              </a:ext>
            </a:extLst>
          </p:cNvPr>
          <p:cNvSpPr txBox="1"/>
          <p:nvPr/>
        </p:nvSpPr>
        <p:spPr>
          <a:xfrm>
            <a:off x="8588205" y="2810113"/>
            <a:ext cx="3515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endParaRPr lang="ru-RU" b="1" dirty="0">
              <a:latin typeface="Calibri (Основной текст)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A084E37-C343-4F01-AFC9-8D12CBD4922F}"/>
              </a:ext>
            </a:extLst>
          </p:cNvPr>
          <p:cNvSpPr txBox="1"/>
          <p:nvPr/>
        </p:nvSpPr>
        <p:spPr>
          <a:xfrm>
            <a:off x="10088160" y="1865394"/>
            <a:ext cx="19715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2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Статистически значимой положительной ассоциации полиморфизмов </a:t>
            </a:r>
            <a:r>
              <a:rPr lang="en-US" sz="1200" dirty="0" err="1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rs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4646903 гена </a:t>
            </a:r>
            <a:r>
              <a:rPr lang="en-US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 </a:t>
            </a:r>
            <a:r>
              <a:rPr lang="en-US" sz="1200" dirty="0" err="1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rs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762551 гена CYP1A2 , </a:t>
            </a:r>
            <a:r>
              <a:rPr lang="en-US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GSTT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 (</a:t>
            </a:r>
            <a:r>
              <a:rPr lang="en-US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),  </a:t>
            </a:r>
            <a:r>
              <a:rPr lang="en-US" sz="1200" dirty="0" err="1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rs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1138272 гена </a:t>
            </a:r>
            <a:r>
              <a:rPr lang="en-US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GSTP</a:t>
            </a:r>
            <a:r>
              <a:rPr lang="ru-RU" sz="12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rs11549465 гена HIF1A с потерей беременности</a:t>
            </a:r>
            <a:r>
              <a:rPr lang="ru-RU" sz="12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у женщин коренной национальности ни по одной модели наследования не выявлено.</a:t>
            </a:r>
            <a:endParaRPr lang="ru-RU" sz="1200" dirty="0">
              <a:effectLst/>
              <a:latin typeface="Calibri (Основной текст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20351BC-F57B-3ACE-C323-5B2BA86EB998}"/>
              </a:ext>
            </a:extLst>
          </p:cNvPr>
          <p:cNvSpPr txBox="1"/>
          <p:nvPr/>
        </p:nvSpPr>
        <p:spPr>
          <a:xfrm>
            <a:off x="5497356" y="5132474"/>
            <a:ext cx="65279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1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        Для более точного определения</a:t>
            </a:r>
            <a:r>
              <a:rPr lang="ru-RU" sz="1100" dirty="0">
                <a:solidFill>
                  <a:srgbClr val="221E1F"/>
                </a:solidFill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величины риска следует учитывать не только отдельные аллельные варианты риска, но и их сочетания. 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У женщин шорской национальности выявлен следующий гаплотип  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риска потери беременности: 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GSTT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 (+) +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GSTM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 (-) +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GSTP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 (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) +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 (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) +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2 (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) +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HIF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) (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– 3,78; 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CI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: 95% 1,14 – 12,60, </a:t>
            </a:r>
            <a:r>
              <a:rPr lang="en-US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1100" b="1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= 0,03).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0A50E4A-4280-E554-D267-4841BE35D4E5}"/>
              </a:ext>
            </a:extLst>
          </p:cNvPr>
          <p:cNvSpPr txBox="1"/>
          <p:nvPr/>
        </p:nvSpPr>
        <p:spPr>
          <a:xfrm>
            <a:off x="5497356" y="5846048"/>
            <a:ext cx="6597193" cy="977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15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       Полученные результаты могут быть использованы для разработки дополнительных критериев диагностики и прогноза НБ у женщин коренной национальности Кузбасса, что позволит определить тактику лечебных и профилактических мероприятий и может послужить основой для дальнейших эпидемиологических и фармакогенетических  исследований в регионе, а также использоваться в разработке стратегии регионального здравоохранения.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3CF925D-20C4-E2EE-6019-9615F541162A}"/>
              </a:ext>
            </a:extLst>
          </p:cNvPr>
          <p:cNvSpPr txBox="1"/>
          <p:nvPr/>
        </p:nvSpPr>
        <p:spPr>
          <a:xfrm>
            <a:off x="5497356" y="4611344"/>
            <a:ext cx="6527980" cy="623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1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      Статистически значимой положительной ассоциации полиморфизмов 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генов </a:t>
            </a:r>
            <a:r>
              <a:rPr lang="en-US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CYP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CYP1A2, </a:t>
            </a:r>
            <a:r>
              <a:rPr lang="en-US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GSTT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</a:t>
            </a:r>
            <a:r>
              <a:rPr lang="en-US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GSTP</a:t>
            </a:r>
            <a:r>
              <a:rPr lang="ru-RU" sz="1100" dirty="0"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1, HIF1A с потерей беременности</a:t>
            </a:r>
            <a:r>
              <a:rPr lang="ru-RU" sz="1100" dirty="0">
                <a:solidFill>
                  <a:srgbClr val="221E1F"/>
                </a:solidFill>
                <a:effectLst/>
                <a:latin typeface="Calibri (Основной текст)"/>
                <a:ea typeface="Calibri" panose="020F0502020204030204" pitchFamily="34" charset="0"/>
                <a:cs typeface="Times New Roman" panose="02020603050405020304" pitchFamily="18" charset="0"/>
              </a:rPr>
              <a:t> у женщин коренной национальности ни по одной модели наследования не выявлено.</a:t>
            </a:r>
            <a:endParaRPr lang="ru-RU" sz="1100" dirty="0">
              <a:effectLst/>
              <a:latin typeface="Calibri (Основной текст)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848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596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(Основной текст)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luzina45@mail.ru</cp:lastModifiedBy>
  <cp:revision>33</cp:revision>
  <dcterms:created xsi:type="dcterms:W3CDTF">2022-10-20T02:03:27Z</dcterms:created>
  <dcterms:modified xsi:type="dcterms:W3CDTF">2025-10-31T12:46:40Z</dcterms:modified>
</cp:coreProperties>
</file>