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84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9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03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39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41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48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60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1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3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83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26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4796-8DBB-4F28-9786-2D53E9BB4DE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49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nikitina.ma1@ssmu.ru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211" y="1850087"/>
            <a:ext cx="3054101" cy="17594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9310" y="631723"/>
            <a:ext cx="9022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БОЛЕЗНЬ ПАРКИНСОНА: ПРОГНОЗИРОВАНИЕ ТЕЧЕНИЕ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ЗАБОЛЕВАНИЯ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ОСНОВЕ КЛИНИКО-ГЕНЕТИЧЕСКИХ ДАННЫХ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35640" y="1213833"/>
            <a:ext cx="7085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Никитина М.А.</a:t>
            </a:r>
            <a:r>
              <a:rPr lang="ru-RU" sz="1100" baseline="30000" dirty="0"/>
              <a:t> 1</a:t>
            </a:r>
            <a:r>
              <a:rPr lang="ru-RU" sz="1100" dirty="0" smtClean="0"/>
              <a:t>, Брагина Е.Ю.</a:t>
            </a:r>
            <a:r>
              <a:rPr lang="ru-RU" sz="1100" baseline="30000" dirty="0"/>
              <a:t> </a:t>
            </a:r>
            <a:r>
              <a:rPr lang="ru-RU" sz="1100" baseline="30000" dirty="0" smtClean="0"/>
              <a:t>1,2</a:t>
            </a:r>
            <a:r>
              <a:rPr lang="ru-RU" sz="1100" dirty="0"/>
              <a:t>, Иванова С.А.</a:t>
            </a:r>
            <a:r>
              <a:rPr lang="ru-RU" sz="1100" baseline="30000" dirty="0"/>
              <a:t>1,3</a:t>
            </a:r>
            <a:r>
              <a:rPr lang="ru-RU" sz="1100" dirty="0"/>
              <a:t>, Бойко А.С.</a:t>
            </a:r>
            <a:r>
              <a:rPr lang="ru-RU" sz="1100" baseline="30000" dirty="0"/>
              <a:t>3</a:t>
            </a:r>
            <a:r>
              <a:rPr lang="ru-RU" sz="1100" dirty="0"/>
              <a:t>, Левчук Л.А.</a:t>
            </a:r>
            <a:r>
              <a:rPr lang="ru-RU" sz="1100" baseline="30000" dirty="0"/>
              <a:t>3</a:t>
            </a:r>
            <a:r>
              <a:rPr lang="ru-RU" sz="1100" dirty="0"/>
              <a:t>, </a:t>
            </a:r>
            <a:r>
              <a:rPr lang="ru-RU" sz="1100" dirty="0" err="1"/>
              <a:t>Алифирова</a:t>
            </a:r>
            <a:r>
              <a:rPr lang="ru-RU" sz="1100" dirty="0"/>
              <a:t> В.М.</a:t>
            </a:r>
            <a:r>
              <a:rPr lang="ru-RU" sz="1100" baseline="30000" dirty="0"/>
              <a:t>1</a:t>
            </a:r>
            <a:r>
              <a:rPr lang="ru-RU" sz="1100" dirty="0"/>
              <a:t>, Назаренко М.С</a:t>
            </a:r>
            <a:r>
              <a:rPr lang="ru-RU" sz="1100" dirty="0" smtClean="0"/>
              <a:t>.</a:t>
            </a:r>
            <a:r>
              <a:rPr lang="ru-RU" sz="1100" baseline="30000" dirty="0"/>
              <a:t> </a:t>
            </a:r>
            <a:r>
              <a:rPr lang="ru-RU" sz="1100" baseline="30000" dirty="0" smtClean="0"/>
              <a:t>1,2</a:t>
            </a:r>
            <a:endParaRPr lang="ru-RU" sz="11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014" y="756598"/>
            <a:ext cx="2556596" cy="46983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348"/>
          <a:stretch/>
        </p:blipFill>
        <p:spPr>
          <a:xfrm>
            <a:off x="0" y="4281"/>
            <a:ext cx="12192000" cy="5926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200" y="1437752"/>
            <a:ext cx="1202615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aseline="30000" dirty="0"/>
              <a:t>1</a:t>
            </a:r>
            <a:r>
              <a:rPr lang="ru-RU" sz="1050" dirty="0"/>
              <a:t>Федеральное государственное бюджетное образовательное учреждение высшего образования «Сибирский государственный медицинский университет» </a:t>
            </a:r>
            <a:r>
              <a:rPr lang="ru-RU" sz="1050" dirty="0" smtClean="0"/>
              <a:t>Минздрава </a:t>
            </a:r>
            <a:r>
              <a:rPr lang="ru-RU" sz="1050" dirty="0"/>
              <a:t>Российской </a:t>
            </a:r>
            <a:r>
              <a:rPr lang="ru-RU" sz="1050" dirty="0" smtClean="0"/>
              <a:t>Федерации</a:t>
            </a:r>
          </a:p>
          <a:p>
            <a:r>
              <a:rPr lang="ru-RU" sz="1050" baseline="30000" dirty="0" smtClean="0"/>
              <a:t>2</a:t>
            </a:r>
            <a:r>
              <a:rPr lang="ru-RU" sz="1050" dirty="0" smtClean="0"/>
              <a:t>Научно-исследовательский </a:t>
            </a:r>
            <a:r>
              <a:rPr lang="ru-RU" sz="1050" dirty="0"/>
              <a:t>институт медицинской генетики, Томский национальный исследовательский медицинский центр Российской академии </a:t>
            </a:r>
            <a:r>
              <a:rPr lang="ru-RU" sz="1050" dirty="0" smtClean="0"/>
              <a:t>наук</a:t>
            </a:r>
            <a:endParaRPr lang="ru-RU" sz="1050" dirty="0"/>
          </a:p>
          <a:p>
            <a:r>
              <a:rPr lang="ru-RU" sz="1050" baseline="30000" dirty="0" smtClean="0"/>
              <a:t>3</a:t>
            </a:r>
            <a:r>
              <a:rPr lang="ru-RU" sz="1050" dirty="0" smtClean="0"/>
              <a:t>Научно-исследовательский </a:t>
            </a:r>
            <a:r>
              <a:rPr lang="ru-RU" sz="1050" dirty="0"/>
              <a:t>институт психического здоровья, Томский национальный исследовательский медицинский центр Российской академии наук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26777" y="4046473"/>
            <a:ext cx="426522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Уровень </a:t>
            </a:r>
            <a:r>
              <a:rPr lang="ru-RU" sz="1100" dirty="0"/>
              <a:t>сывороточного BDNF значительно различался в зависимости от генотипа (rs6265) среди пациентов с БП. Для индивидов с генотипом AA отмечен минимальный средний уровень сывороточного BDNF (320,1±164,6 </a:t>
            </a:r>
            <a:r>
              <a:rPr lang="ru-RU" sz="1100" dirty="0" err="1"/>
              <a:t>пг</a:t>
            </a:r>
            <a:r>
              <a:rPr lang="ru-RU" sz="1100" dirty="0"/>
              <a:t>/мл), который значительно отличается от соответствующего показателя среди индивидов с генотипами GA (2944,2±1590,6 </a:t>
            </a:r>
            <a:r>
              <a:rPr lang="ru-RU" sz="1100" dirty="0" err="1"/>
              <a:t>пг</a:t>
            </a:r>
            <a:r>
              <a:rPr lang="ru-RU" sz="1100" dirty="0"/>
              <a:t>/мл; р=0,0001) и GG (2949,4±1620,6 </a:t>
            </a:r>
            <a:r>
              <a:rPr lang="ru-RU" sz="1100" dirty="0" err="1"/>
              <a:t>пг</a:t>
            </a:r>
            <a:r>
              <a:rPr lang="ru-RU" sz="1100" dirty="0"/>
              <a:t>/мл; р=3,9×10-5). Установлено, что концентрация BDNF значительно различалась между пациентами с различными формами БП (p=0,0007) и возрастала по мере прогрессирования стадии заболевания по </a:t>
            </a:r>
            <a:r>
              <a:rPr lang="ru-RU" sz="1100" dirty="0" err="1"/>
              <a:t>Хен</a:t>
            </a:r>
            <a:r>
              <a:rPr lang="ru-RU" sz="1100" dirty="0"/>
              <a:t> и Яру (p=1,0×10-6</a:t>
            </a:r>
            <a:r>
              <a:rPr lang="ru-RU" sz="1100" dirty="0" smtClean="0"/>
              <a:t>).</a:t>
            </a:r>
          </a:p>
          <a:p>
            <a:r>
              <a:rPr lang="ru-RU" sz="1100" dirty="0" smtClean="0"/>
              <a:t>Выявленная вариабельность клинических параметров, характеризующих прогрессирование заболевания в зависимости от генотипов по варианту гена </a:t>
            </a:r>
            <a:r>
              <a:rPr lang="ru-RU" sz="1100" i="1" dirty="0" smtClean="0"/>
              <a:t>BDNF</a:t>
            </a:r>
            <a:r>
              <a:rPr lang="ru-RU" sz="1100" dirty="0" smtClean="0"/>
              <a:t> (rs6265), представляет интерес для дальнейших исследований возможности прогнозирования течения БП с использованием генетических данных.</a:t>
            </a:r>
            <a:endParaRPr lang="ru-RU" sz="11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6199" y="2066517"/>
            <a:ext cx="2144433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/>
              <a:t>Актуальность. </a:t>
            </a:r>
            <a:r>
              <a:rPr lang="ru-RU" sz="1100" dirty="0" smtClean="0"/>
              <a:t>Понимание </a:t>
            </a:r>
            <a:r>
              <a:rPr lang="ru-RU" sz="1100" dirty="0"/>
              <a:t>различных биологических механизмов, которые способствуют развитию гетерогенности моторных и </a:t>
            </a:r>
            <a:r>
              <a:rPr lang="ru-RU" sz="1100" dirty="0" err="1"/>
              <a:t>немоторных</a:t>
            </a:r>
            <a:r>
              <a:rPr lang="ru-RU" sz="1100" dirty="0"/>
              <a:t> проявлений болезни Паркинсона (БП), а также дифференцированному прогрессированию заболевания, имеет важное значение, так как будет способствовать разработке персонализированной терапии и может помочь выявить новые мишени для терапевтического вмешательства. Связь </a:t>
            </a:r>
            <a:r>
              <a:rPr lang="ru-RU" sz="1100" dirty="0" err="1"/>
              <a:t>однонуклеотидного</a:t>
            </a:r>
            <a:r>
              <a:rPr lang="ru-RU" sz="1100" dirty="0"/>
              <a:t> полиморфного варианта гена </a:t>
            </a:r>
            <a:r>
              <a:rPr lang="ru-RU" sz="1100" dirty="0" smtClean="0"/>
              <a:t>нейротрофического фактора </a:t>
            </a:r>
            <a:r>
              <a:rPr lang="ru-RU" sz="1100" i="1" dirty="0" smtClean="0"/>
              <a:t>BDNF</a:t>
            </a:r>
            <a:r>
              <a:rPr lang="ru-RU" sz="1100" dirty="0" smtClean="0"/>
              <a:t> </a:t>
            </a:r>
            <a:r>
              <a:rPr lang="ru-RU" sz="1100" dirty="0"/>
              <a:t>G196A (Val66Met, rs6265) с моторными, и в большей степени, с </a:t>
            </a:r>
            <a:r>
              <a:rPr lang="ru-RU" sz="1100" dirty="0" err="1"/>
              <a:t>немоторными</a:t>
            </a:r>
            <a:r>
              <a:rPr lang="ru-RU" sz="1100" dirty="0"/>
              <a:t> проявлениями БП противоречива, что актуализирует исследование этого варианта в различных клинических группах.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13867" y="2053848"/>
            <a:ext cx="3271989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/>
              <a:t>Цель исследования:</a:t>
            </a:r>
            <a:r>
              <a:rPr lang="ru-RU" sz="1100" dirty="0"/>
              <a:t> оценить </a:t>
            </a:r>
            <a:r>
              <a:rPr lang="ru-RU" sz="1100" dirty="0" smtClean="0"/>
              <a:t>уровень сывороточного </a:t>
            </a:r>
            <a:r>
              <a:rPr lang="en-US" sz="1100" dirty="0" smtClean="0"/>
              <a:t>BDNF</a:t>
            </a:r>
            <a:r>
              <a:rPr lang="ru-RU" sz="1100" dirty="0" smtClean="0"/>
              <a:t>, а также частоту </a:t>
            </a:r>
            <a:r>
              <a:rPr lang="ru-RU" sz="1100" dirty="0"/>
              <a:t>и степень выраженности различных клинических проявлений БП в зависимости от полиморфизма rs6265 гена </a:t>
            </a:r>
            <a:r>
              <a:rPr lang="ru-RU" sz="1100" i="1" dirty="0" smtClean="0"/>
              <a:t>BDNF.</a:t>
            </a:r>
            <a:endParaRPr lang="ru-RU" sz="11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041978" y="2922611"/>
            <a:ext cx="309859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/>
              <a:t>Материал и методы. </a:t>
            </a:r>
            <a:r>
              <a:rPr lang="ru-RU" sz="1100" dirty="0" smtClean="0"/>
              <a:t>Изучены 533 </a:t>
            </a:r>
            <a:r>
              <a:rPr lang="ru-RU" sz="1100" dirty="0"/>
              <a:t>пациента с </a:t>
            </a:r>
            <a:r>
              <a:rPr lang="ru-RU" sz="1100" dirty="0" smtClean="0"/>
              <a:t>БП (Таблица). </a:t>
            </a:r>
            <a:r>
              <a:rPr lang="ru-RU" sz="1100" dirty="0"/>
              <a:t>Стадию БП оценивали по шкале </a:t>
            </a:r>
            <a:r>
              <a:rPr lang="ru-RU" sz="1100" dirty="0" err="1"/>
              <a:t>Хен</a:t>
            </a:r>
            <a:r>
              <a:rPr lang="ru-RU" sz="1100" dirty="0"/>
              <a:t> и </a:t>
            </a:r>
            <a:r>
              <a:rPr lang="ru-RU" sz="1100" dirty="0" smtClean="0"/>
              <a:t>Яру, </a:t>
            </a:r>
            <a:r>
              <a:rPr lang="ru-RU" sz="1100" dirty="0"/>
              <a:t>степень двигательных нарушений - по шкале </a:t>
            </a:r>
            <a:r>
              <a:rPr lang="ru-RU" sz="1100" dirty="0" smtClean="0"/>
              <a:t>MDS-UPDRS.</a:t>
            </a:r>
          </a:p>
          <a:p>
            <a:r>
              <a:rPr lang="ru-RU" sz="1100" dirty="0" smtClean="0"/>
              <a:t>Оценка </a:t>
            </a:r>
            <a:r>
              <a:rPr lang="ru-RU" sz="1100" dirty="0" err="1"/>
              <a:t>немоторных</a:t>
            </a:r>
            <a:r>
              <a:rPr lang="ru-RU" sz="1100" dirty="0"/>
              <a:t> нарушений БП проводилась с использованием </a:t>
            </a:r>
            <a:r>
              <a:rPr lang="ru-RU" sz="1100" dirty="0" err="1"/>
              <a:t>валидизированных</a:t>
            </a:r>
            <a:r>
              <a:rPr lang="ru-RU" sz="1100" dirty="0"/>
              <a:t> опросников и </a:t>
            </a:r>
            <a:r>
              <a:rPr lang="ru-RU" sz="1100" dirty="0" smtClean="0"/>
              <a:t>шкал: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/>
              <a:t>шкала </a:t>
            </a:r>
            <a:r>
              <a:rPr lang="ru-RU" sz="1100" dirty="0"/>
              <a:t>оценки депрессии Бека II, </a:t>
            </a:r>
            <a:r>
              <a:rPr lang="ru-RU" sz="1100" dirty="0" smtClean="0"/>
              <a:t>BDI-II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/>
              <a:t>госпитальная </a:t>
            </a:r>
            <a:r>
              <a:rPr lang="ru-RU" sz="1100" dirty="0"/>
              <a:t>шкала оценки тревоги и депрессии, </a:t>
            </a:r>
            <a:r>
              <a:rPr lang="ru-RU" sz="1100" dirty="0" smtClean="0"/>
              <a:t>HADS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/>
              <a:t>шкала апатии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err="1" smtClean="0"/>
              <a:t>MoCA</a:t>
            </a:r>
            <a:r>
              <a:rPr lang="ru-RU" sz="1100" dirty="0" smtClean="0"/>
              <a:t>-тест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/>
              <a:t>анкета </a:t>
            </a:r>
            <a:r>
              <a:rPr lang="ru-RU" sz="1100" dirty="0"/>
              <a:t>для оценки импульсивно-</a:t>
            </a:r>
            <a:r>
              <a:rPr lang="ru-RU" sz="1100" dirty="0" err="1"/>
              <a:t>компульсивных</a:t>
            </a:r>
            <a:r>
              <a:rPr lang="ru-RU" sz="1100" dirty="0"/>
              <a:t> расстройств при БП с оценочной шкалой, </a:t>
            </a:r>
            <a:r>
              <a:rPr lang="ru-RU" sz="1100" dirty="0" smtClean="0"/>
              <a:t>QUIP-RS</a:t>
            </a:r>
          </a:p>
          <a:p>
            <a:r>
              <a:rPr lang="ru-RU" sz="1100" dirty="0"/>
              <a:t>Уровень сывороточного BDNF в составе мультиплексной панели </a:t>
            </a:r>
            <a:r>
              <a:rPr lang="ru-RU" sz="1100" dirty="0" err="1"/>
              <a:t>биомаркеров</a:t>
            </a:r>
            <a:r>
              <a:rPr lang="ru-RU" sz="1100" dirty="0"/>
              <a:t> </a:t>
            </a:r>
            <a:r>
              <a:rPr lang="ru-RU" sz="1100" dirty="0" err="1"/>
              <a:t>нейродегенеративных</a:t>
            </a:r>
            <a:r>
              <a:rPr lang="ru-RU" sz="1100" dirty="0"/>
              <a:t> заболеваний (HNDG3MAG-36K) оценен у 134 пациентов с БП.</a:t>
            </a:r>
          </a:p>
          <a:p>
            <a:r>
              <a:rPr lang="ru-RU" sz="1100" dirty="0" err="1" smtClean="0"/>
              <a:t>Генотипирование</a:t>
            </a:r>
            <a:r>
              <a:rPr lang="ru-RU" sz="1100" dirty="0" smtClean="0"/>
              <a:t> rs6265 </a:t>
            </a:r>
            <a:r>
              <a:rPr lang="ru-RU" sz="1100" i="1" dirty="0" smtClean="0"/>
              <a:t>BDNF</a:t>
            </a:r>
            <a:r>
              <a:rPr lang="ru-RU" sz="1100" dirty="0" smtClean="0"/>
              <a:t> выполнено </a:t>
            </a:r>
            <a:r>
              <a:rPr lang="ru-RU" sz="1100" dirty="0"/>
              <a:t>методом ПЦР в режиме реального времени с использованием зондов </a:t>
            </a:r>
            <a:r>
              <a:rPr lang="ru-RU" sz="1100" dirty="0" err="1"/>
              <a:t>TaqMan</a:t>
            </a:r>
            <a:r>
              <a:rPr lang="ru-RU" sz="1100" dirty="0"/>
              <a:t>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4645" y="6560055"/>
            <a:ext cx="31173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Контакты: </a:t>
            </a:r>
            <a:r>
              <a:rPr lang="en-US" sz="1100" dirty="0" smtClean="0">
                <a:hlinkClick r:id="rId5"/>
              </a:rPr>
              <a:t>nikitina.ma1@ssmu.ru</a:t>
            </a:r>
            <a:endParaRPr lang="en-US" sz="1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46684" y="2040722"/>
            <a:ext cx="318659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/>
              <a:t>Результаты. </a:t>
            </a:r>
            <a:r>
              <a:rPr lang="ru-RU" sz="1100" dirty="0"/>
              <a:t>У большинства пациентов с БП встречается сочетание </a:t>
            </a:r>
            <a:r>
              <a:rPr lang="ru-RU" sz="1100" dirty="0" err="1"/>
              <a:t>немоторных</a:t>
            </a:r>
            <a:r>
              <a:rPr lang="ru-RU" sz="1100" dirty="0"/>
              <a:t> симптомов, количество которых увеличивается по мере прогрессирования заболевания </a:t>
            </a:r>
            <a:r>
              <a:rPr lang="ru-RU" sz="1100" dirty="0" smtClean="0"/>
              <a:t>(Рисунок). </a:t>
            </a:r>
            <a:r>
              <a:rPr lang="ru-RU" sz="1100" dirty="0"/>
              <a:t>Установлены статистически значимые различия в выраженности моторных и </a:t>
            </a:r>
            <a:r>
              <a:rPr lang="ru-RU" sz="1100" dirty="0" err="1"/>
              <a:t>немоторных</a:t>
            </a:r>
            <a:r>
              <a:rPr lang="ru-RU" sz="1100" dirty="0"/>
              <a:t> нарушений: у индивидов с генотипом AA были выявлены достоверно выраженные двигательные нарушения (p&lt;0,0001); эмоционально-аффективные (p&lt;0,0001); когнитивные и импульсивные поведенческие расстройства, p&lt;0,0001.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402401"/>
              </p:ext>
            </p:extLst>
          </p:nvPr>
        </p:nvGraphicFramePr>
        <p:xfrm>
          <a:off x="5168678" y="4350608"/>
          <a:ext cx="2714022" cy="21001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7222">
                  <a:extLst>
                    <a:ext uri="{9D8B030D-6E8A-4147-A177-3AD203B41FA5}">
                      <a16:colId xmlns:a16="http://schemas.microsoft.com/office/drawing/2014/main" val="997083884"/>
                    </a:ext>
                  </a:extLst>
                </a:gridCol>
                <a:gridCol w="906800">
                  <a:extLst>
                    <a:ext uri="{9D8B030D-6E8A-4147-A177-3AD203B41FA5}">
                      <a16:colId xmlns:a16="http://schemas.microsoft.com/office/drawing/2014/main" val="9126197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Характеристика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effectLst/>
                        </a:rPr>
                        <a:t>Me</a:t>
                      </a:r>
                      <a:r>
                        <a:rPr lang="ru-RU" sz="1050" dirty="0" smtClean="0">
                          <a:effectLst/>
                        </a:rPr>
                        <a:t> </a:t>
                      </a:r>
                      <a:r>
                        <a:rPr lang="ru-RU" sz="1050" dirty="0">
                          <a:effectLst/>
                        </a:rPr>
                        <a:t>(Q1;Q3)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8905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Возраст, лет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64 (57;69)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14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Возраст дебюта, лет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58 (50;62)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5565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Длительность заболевания, годы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 (4;9)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1711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MDS-UPDRS часть III,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30 (23;36)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1783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HADS, тревога,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7 (4;9)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6450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HADS депрессия,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8 (5;10)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4518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Апатия, баллы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10 (7;14)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9723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BDI-II, баллы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18 (10;27)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48627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MoCA-тест сумма,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24 (21;26)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859364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QUIP-RS, баллы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6 (2;12)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2357681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8422607" y="3619563"/>
            <a:ext cx="3572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 smtClean="0"/>
              <a:t>СОЧЕТАНИЕ НЕМОТОРНЫХ СИМПТОМОВ У ПАЦИЕНТОВ С БП</a:t>
            </a:r>
          </a:p>
          <a:p>
            <a:pPr algn="ctr"/>
            <a:r>
              <a:rPr lang="ru-RU" sz="900" b="1" dirty="0" smtClean="0"/>
              <a:t>(НА ПЕРЕСЕЧЕНИИ УКАЗАНО КОЛИЧЕСТВО ПАЦИЕНТОВ)</a:t>
            </a:r>
            <a:endParaRPr lang="ru-RU" sz="9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285857" y="4100199"/>
            <a:ext cx="261888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 smtClean="0"/>
              <a:t>ХАРАКТЕРИСТИКА ПАЦИЕНТОВ С БП</a:t>
            </a:r>
            <a:endParaRPr lang="ru-RU" sz="900" b="1" dirty="0"/>
          </a:p>
        </p:txBody>
      </p:sp>
      <p:pic>
        <p:nvPicPr>
          <p:cNvPr id="19" name="Picture 4" descr="http://old.ssmu.ru/ofice/brand/logo2.png">
            <a:extLst>
              <a:ext uri="{FF2B5EF4-FFF2-40B4-BE49-F238E27FC236}">
                <a16:creationId xmlns:a16="http://schemas.microsoft.com/office/drawing/2014/main" id="{85BABCD0-CC4C-C35C-08AE-C07FF86E64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7" t="3971" r="47902" b="3987"/>
          <a:stretch/>
        </p:blipFill>
        <p:spPr bwMode="auto">
          <a:xfrm>
            <a:off x="434261" y="765590"/>
            <a:ext cx="1310097" cy="60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84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589</Words>
  <Application>Microsoft Office PowerPoint</Application>
  <PresentationFormat>Широкоэкранный</PresentationFormat>
  <Paragraphs>46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Салюкова Ольга Александровна</cp:lastModifiedBy>
  <cp:revision>27</cp:revision>
  <dcterms:created xsi:type="dcterms:W3CDTF">2022-10-20T02:03:27Z</dcterms:created>
  <dcterms:modified xsi:type="dcterms:W3CDTF">2025-10-29T08:17:34Z</dcterms:modified>
</cp:coreProperties>
</file>