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45F40-E40A-4ADD-94F3-638541384232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05947-489D-47DF-ACB6-6FBD3463CB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79C7E2F-5444-4E2E-8DBC-7B7FD1CA810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92B1314-7B89-4A88-A158-AF0ADE3FADA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EF1A1D-4E21-4E53-912B-FAE164EA2D1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7D03C1F-E100-443F-8290-649A976B278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57D9B07-0837-4AE7-AB7C-F217A3956D9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3C4A650-336E-432E-BC37-43D8B16A604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4838BFF-51CC-4F28-BD17-E403DBF4989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" y="5935021"/>
            <a:ext cx="12192000" cy="933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884683" y="5774964"/>
            <a:ext cx="944726" cy="9447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622233" y="5534886"/>
            <a:ext cx="944726" cy="9447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" y="-3050"/>
            <a:ext cx="12192000" cy="933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23796" y="56976"/>
            <a:ext cx="1646740" cy="16467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6751" y="46126"/>
            <a:ext cx="859791" cy="856570"/>
            <a:chOff x="6397740" y="4078301"/>
            <a:chExt cx="1755660" cy="1749083"/>
          </a:xfrm>
        </p:grpSpPr>
        <p:sp>
          <p:nvSpPr>
            <p:cNvPr id="18" name="Oval 17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 rot="4087337">
            <a:off x="1446958" y="282573"/>
            <a:ext cx="474958" cy="473179"/>
            <a:chOff x="6397740" y="4078301"/>
            <a:chExt cx="1755660" cy="1749083"/>
          </a:xfrm>
        </p:grpSpPr>
        <p:sp>
          <p:nvSpPr>
            <p:cNvPr id="22" name="Oval 21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7191724">
            <a:off x="-1658" y="806116"/>
            <a:ext cx="500707" cy="548713"/>
            <a:chOff x="6397740" y="4078301"/>
            <a:chExt cx="1755660" cy="1749083"/>
          </a:xfrm>
        </p:grpSpPr>
        <p:sp>
          <p:nvSpPr>
            <p:cNvPr id="25" name="Oval 24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 rot="19661914">
            <a:off x="206995" y="649505"/>
            <a:ext cx="734895" cy="805356"/>
            <a:chOff x="6397740" y="4078301"/>
            <a:chExt cx="1755660" cy="1749083"/>
          </a:xfrm>
        </p:grpSpPr>
        <p:sp>
          <p:nvSpPr>
            <p:cNvPr id="34" name="Oval 33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1195181" y="108355"/>
            <a:ext cx="479659" cy="4796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1281295" y="199592"/>
            <a:ext cx="296318" cy="29631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 rot="3046502">
            <a:off x="11087180" y="5407484"/>
            <a:ext cx="1011500" cy="1007707"/>
            <a:chOff x="6397740" y="4078301"/>
            <a:chExt cx="1755660" cy="1749083"/>
          </a:xfrm>
        </p:grpSpPr>
        <p:sp>
          <p:nvSpPr>
            <p:cNvPr id="42" name="Oval 41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 rot="19909861">
            <a:off x="10333580" y="5805615"/>
            <a:ext cx="742988" cy="740203"/>
            <a:chOff x="6397740" y="4078301"/>
            <a:chExt cx="1755660" cy="1749083"/>
          </a:xfrm>
        </p:grpSpPr>
        <p:sp>
          <p:nvSpPr>
            <p:cNvPr id="45" name="Oval 44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 rot="5226782">
            <a:off x="10730592" y="6112714"/>
            <a:ext cx="560060" cy="557960"/>
            <a:chOff x="6397740" y="4078301"/>
            <a:chExt cx="1755660" cy="1749083"/>
          </a:xfrm>
        </p:grpSpPr>
        <p:sp>
          <p:nvSpPr>
            <p:cNvPr id="48" name="Oval 47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2" name="Oval 51"/>
          <p:cNvSpPr/>
          <p:nvPr/>
        </p:nvSpPr>
        <p:spPr>
          <a:xfrm>
            <a:off x="10815476" y="5702603"/>
            <a:ext cx="480790" cy="4807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132046" y="5257418"/>
            <a:ext cx="170692" cy="170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477551" y="6225172"/>
            <a:ext cx="468357" cy="46835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80285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4282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grpSp>
        <p:nvGrpSpPr>
          <p:cNvPr id="55" name="Group 54"/>
          <p:cNvGrpSpPr/>
          <p:nvPr/>
        </p:nvGrpSpPr>
        <p:grpSpPr>
          <a:xfrm rot="9086194">
            <a:off x="11058487" y="5978816"/>
            <a:ext cx="369760" cy="447422"/>
            <a:chOff x="6397740" y="4078301"/>
            <a:chExt cx="1755660" cy="1749083"/>
          </a:xfrm>
        </p:grpSpPr>
        <p:sp>
          <p:nvSpPr>
            <p:cNvPr id="56" name="Oval 55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 rot="13759890">
            <a:off x="73397" y="657572"/>
            <a:ext cx="369760" cy="405211"/>
            <a:chOff x="6397740" y="4078301"/>
            <a:chExt cx="1755660" cy="1749083"/>
          </a:xfrm>
        </p:grpSpPr>
        <p:sp>
          <p:nvSpPr>
            <p:cNvPr id="60" name="Oval 59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3" name="Oval 62"/>
          <p:cNvSpPr/>
          <p:nvPr/>
        </p:nvSpPr>
        <p:spPr>
          <a:xfrm>
            <a:off x="1982262" y="96557"/>
            <a:ext cx="170692" cy="170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199" y="1825625"/>
            <a:ext cx="8894619" cy="43513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7976756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90056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10515600" cy="3783323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 rot="4839286">
            <a:off x="10529432" y="5534810"/>
            <a:ext cx="743860" cy="741071"/>
            <a:chOff x="6397740" y="4078301"/>
            <a:chExt cx="1755660" cy="1749083"/>
          </a:xfrm>
        </p:grpSpPr>
        <p:sp>
          <p:nvSpPr>
            <p:cNvPr id="33" name="Oval 32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5924912"/>
            <a:ext cx="12192000" cy="933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2EE801B-E859-4B5D-8FE7-33A386FE300A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3046502">
            <a:off x="11267150" y="5196583"/>
            <a:ext cx="1011500" cy="1007707"/>
            <a:chOff x="6397740" y="4078301"/>
            <a:chExt cx="1755660" cy="1749083"/>
          </a:xfrm>
        </p:grpSpPr>
        <p:sp>
          <p:nvSpPr>
            <p:cNvPr id="11" name="Oval 10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5226782">
            <a:off x="11206144" y="5702698"/>
            <a:ext cx="560060" cy="557960"/>
            <a:chOff x="6397740" y="4078301"/>
            <a:chExt cx="1755660" cy="1749083"/>
          </a:xfrm>
        </p:grpSpPr>
        <p:sp>
          <p:nvSpPr>
            <p:cNvPr id="17" name="Oval 16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11174808" y="5368675"/>
            <a:ext cx="663524" cy="6635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368658" y="5571891"/>
            <a:ext cx="271710" cy="2717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21129192">
            <a:off x="11003595" y="5571646"/>
            <a:ext cx="471373" cy="469606"/>
            <a:chOff x="6397740" y="4078301"/>
            <a:chExt cx="1755660" cy="1749083"/>
          </a:xfrm>
        </p:grpSpPr>
        <p:sp>
          <p:nvSpPr>
            <p:cNvPr id="23" name="Oval 22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gdLst/>
              <a:ahLst/>
              <a:cxn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10839513" y="6026783"/>
            <a:ext cx="241416" cy="2414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-6665"/>
            <a:ext cx="12192000" cy="371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659828" y="283775"/>
            <a:ext cx="9144000" cy="2215668"/>
          </a:xfrm>
        </p:spPr>
        <p:txBody>
          <a:bodyPr/>
          <a:lstStyle/>
          <a:p>
            <a:pPr algn="ctr" eaLnBrk="1" hangingPunct="1"/>
            <a:r>
              <a:rPr lang="ru-RU" altLang="ru-RU" sz="1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«КУРСКИЙ ГОСУДАРСТВЕННЫЙ МЕДИЦИНСКИЙ УНИВЕРСИТЕТ»</a:t>
            </a:r>
            <a:endParaRPr lang="ru-RU" altLang="ru-RU" sz="1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altLang="ru-RU" sz="1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институт генетической и молекулярной </a:t>
            </a:r>
            <a:r>
              <a:rPr lang="ru-RU" altLang="ru-RU" sz="1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эпидемиологии</a:t>
            </a:r>
          </a:p>
          <a:p>
            <a:pPr algn="ctr"/>
            <a:r>
              <a:rPr lang="ru-RU" altLang="ru-RU" sz="1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д.м.н.,  профессор А.В. </a:t>
            </a:r>
            <a:r>
              <a:rPr lang="ru-RU" altLang="ru-RU" sz="18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Полоников</a:t>
            </a:r>
            <a:endParaRPr lang="ru-RU" altLang="ru-RU" sz="18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1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ru-RU" sz="1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katherin200@yandex.ru</a:t>
            </a:r>
            <a:endParaRPr lang="ru-RU" altLang="ru-RU" sz="1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80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533400" y="2867390"/>
            <a:ext cx="11266714" cy="3832905"/>
          </a:xfrm>
        </p:spPr>
        <p:txBody>
          <a:bodyPr/>
          <a:lstStyle/>
          <a:p>
            <a:r>
              <a:rPr lang="ru-RU" sz="24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ПОЛИМОРФИЗМА ГЕНА КАТАЛИТИЧЕСКОЙ СУБЪЕДИНИЦЫ ГЛУТАМАТЦИСТЕИНЛИГАЗЫ С ПРЕДРАСПОЛОЖЕННОСТЬЮ К ИШЕМИЧЕСКОЙ БОЛЕЗНИ СЕРДЦА</a:t>
            </a:r>
          </a:p>
          <a:p>
            <a:endParaRPr lang="ru-RU" sz="2400" b="1" i="0" u="none" strike="noStrike">
              <a:solidFill>
                <a:schemeClr val="tx1">
                  <a:lumMod val="100000"/>
                  <a:lumOff val="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Сокольникова Е.С., Азарова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Ю.Э., </a:t>
            </a:r>
          </a:p>
          <a:p>
            <a:pPr algn="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Бушуева О.Ю., Солодилова М.А.</a:t>
            </a:r>
          </a:p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Томск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b="1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400" y="4141958"/>
            <a:ext cx="2882694" cy="17418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838200" y="173491"/>
            <a:ext cx="10515600" cy="933677"/>
          </a:xfrm>
        </p:spPr>
        <p:txBody>
          <a:bodyPr/>
          <a:lstStyle/>
          <a:p>
            <a:pPr algn="ctr"/>
            <a:r>
              <a:rPr lang="ru-RU" sz="3200" b="1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sz="3200" b="1"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838200" y="1610088"/>
            <a:ext cx="10515600" cy="4991637"/>
          </a:xfrm>
        </p:spPr>
        <p:txBody>
          <a:bodyPr/>
          <a:lstStyle/>
          <a:p>
            <a:pPr marL="342900" indent="-342900" algn="just">
              <a:buFont typeface="Wingdings" charset="0"/>
              <a:buChar char="§"/>
            </a:pP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Глутатион (</a:t>
            </a:r>
            <a:r>
              <a:rPr lang="en-US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GSH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представляет собой трипептид, состоящий из цистеина, глицина и глутамата и является основным антиоксидантом, регулирующим и поддерживающим клеточный окислительно-восстановительный гомеостаз.</a:t>
            </a:r>
          </a:p>
          <a:p>
            <a:pPr marL="342900" indent="-342900" algn="just">
              <a:buFont typeface="Wingdings" charset="0"/>
              <a:buChar char="§"/>
            </a:pPr>
            <a:r>
              <a:rPr lang="en-US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GSH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клетке синтезируется посредством двух АТФ-зависимых реакций, первая из которых катализируется скорость-лимитирующим ферментом глутаматцистеинлигазой. </a:t>
            </a:r>
          </a:p>
          <a:p>
            <a:pPr marL="342900" indent="-342900" algn="just">
              <a:buFont typeface="Wingdings" charset="0"/>
              <a:buChar char="§"/>
            </a:pP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фермент состоит из двух субъединиц, кодируемых различными генами - каталитической субъединицы (</a:t>
            </a:r>
            <a:r>
              <a:rPr lang="en-US" sz="20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GCLC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) и модифицирующей (</a:t>
            </a:r>
            <a:r>
              <a:rPr lang="en-US" sz="20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GCLM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). Полиморфные варианты данных генов могут оказывать влияние на активность синтеза глутатиона клетки и редокс-гомеостаз, в связи с чем они могут выступать как важные модификаторы риска развития мультифакториальных заболеваний, развитие и прогрессирование которых связано с окислительным стрессом. </a:t>
            </a:r>
          </a:p>
          <a:p>
            <a:pPr marL="342900" indent="-342900" algn="just">
              <a:buFont typeface="Wingdings" charset="0"/>
              <a:buChar char="§"/>
            </a:pPr>
            <a:endParaRPr lang="ru-RU" sz="2400" b="0" i="0" u="none" strike="noStrike">
              <a:solidFill>
                <a:schemeClr val="tx1">
                  <a:lumMod val="100000"/>
                  <a:lum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89671"/>
            <a:ext cx="2301240" cy="142897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07152" y="4856988"/>
            <a:ext cx="3770376" cy="1403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03514" y="337457"/>
            <a:ext cx="10515600" cy="787174"/>
          </a:xfrm>
        </p:spPr>
        <p:txBody>
          <a:bodyPr/>
          <a:lstStyle/>
          <a:p>
            <a:pPr algn="ctr"/>
            <a:r>
              <a:rPr lang="ru-RU" sz="3200" b="1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endParaRPr sz="3200" b="1"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542596"/>
            <a:ext cx="10515600" cy="40663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Изучение вклада однонуклеотидных полиморфизмов (</a:t>
            </a:r>
            <a:r>
              <a:rPr lang="en-US" sz="32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ru-RU" sz="32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) гена </a:t>
            </a:r>
            <a:r>
              <a:rPr lang="en-US" sz="32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GCLC</a:t>
            </a:r>
            <a:r>
              <a:rPr lang="ru-RU" sz="32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в формирование предрасположенности к ишемической болезни сердца (ИБС), в патогенезе которой ключевую роль играют нарушения редокс-гомеостаза, в том числе развивающиеся вследствие дефицита глутатиона в клетке.</a:t>
            </a:r>
            <a:endParaRPr sz="32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" y="106226"/>
            <a:ext cx="1950394" cy="143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текста 6"/>
          <p:cNvSpPr>
            <a:spLocks noGrp="1" noEditPoints="1"/>
          </p:cNvSpPr>
          <p:nvPr>
            <p:ph type="body" idx="1"/>
          </p:nvPr>
        </p:nvSpPr>
        <p:spPr>
          <a:xfrm>
            <a:off x="1162264" y="785747"/>
            <a:ext cx="5157787" cy="470645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полнитель текста 7"/>
          <p:cNvSpPr>
            <a:spLocks noGrp="1" noEditPoints="1"/>
          </p:cNvSpPr>
          <p:nvPr>
            <p:ph type="body" sz="quarter" idx="3"/>
          </p:nvPr>
        </p:nvSpPr>
        <p:spPr>
          <a:xfrm>
            <a:off x="6323011" y="927643"/>
            <a:ext cx="5183188" cy="411955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полнитель контента 8"/>
          <p:cNvSpPr>
            <a:spLocks noGrp="1" noEditPoints="1"/>
          </p:cNvSpPr>
          <p:nvPr>
            <p:ph sz="quarter" idx="4"/>
          </p:nvPr>
        </p:nvSpPr>
        <p:spPr>
          <a:xfrm>
            <a:off x="6172200" y="1427389"/>
            <a:ext cx="5760131" cy="4762274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методы: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коронарография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ультразвуковое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дуплексное сканирование сердца и магистральных сосудов с оценкой показателей центральной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гемодинамики.</a:t>
            </a:r>
          </a:p>
          <a:p>
            <a:pPr algn="l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Генотипирование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полиморфизмов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гена </a:t>
            </a:r>
            <a:r>
              <a:rPr lang="en-GB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GCLC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iPLEX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геномный времяпролетный масс-спектрометр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MassARRAY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Analyzer 4 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Bioscience,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ru-RU" sz="2000" b="0" i="0" u="none" strike="noStrike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Статистический анализ взаимосвязей исследуемых генетических вариантов с развитием ИБС проводился с использованием программы </a:t>
            </a:r>
            <a:r>
              <a:rPr lang="en-US" sz="2000" b="0" i="0" u="none" strike="noStrike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SNPstats</a:t>
            </a:r>
            <a:r>
              <a:rPr lang="ru-RU" sz="2000" b="0" i="0" u="none" strike="noStrike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(https://www.snpstats.net).</a:t>
            </a:r>
            <a:endParaRPr sz="2000">
              <a:solidFill>
                <a:schemeClr val="tx1"/>
              </a:solidFill>
            </a:endParaRPr>
          </a:p>
        </p:txBody>
      </p:sp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162264" y="237268"/>
            <a:ext cx="10515600" cy="52322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методы исследования</a:t>
            </a:r>
            <a:endParaRPr sz="3200"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2"/>
          </p:nvPr>
        </p:nvSpPr>
        <p:spPr>
          <a:xfrm>
            <a:off x="121331" y="1527063"/>
            <a:ext cx="5876244" cy="4662600"/>
          </a:xfrm>
        </p:spPr>
        <p:txBody>
          <a:bodyPr/>
          <a:lstStyle/>
          <a:p>
            <a:pPr marL="0" indent="0" algn="just" fontAlgn="b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">
              <a:buNone/>
            </a:pP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">
              <a:buNone/>
            </a:pP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162264" y="1303072"/>
            <a:ext cx="4370195" cy="15471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исследование включено</a:t>
            </a:r>
          </a:p>
          <a:p>
            <a:pPr algn="ctr" defTabSz="685800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1482 человек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218844" y="3385023"/>
            <a:ext cx="2512925" cy="3010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 с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диагнозом ИБС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2972367" y="3354084"/>
            <a:ext cx="3025208" cy="3072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(относительно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 лиц без хронических заболеваний)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. линия 1 12"/>
          <p:cNvCxnSpPr/>
          <p:nvPr/>
        </p:nvCxnSpPr>
        <p:spPr>
          <a:xfrm flipH="1">
            <a:off x="1559379" y="2883438"/>
            <a:ext cx="326571" cy="4706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. линия 1 13"/>
          <p:cNvCxnSpPr/>
          <p:nvPr/>
        </p:nvCxnSpPr>
        <p:spPr>
          <a:xfrm>
            <a:off x="3865789" y="2894323"/>
            <a:ext cx="326572" cy="448874"/>
          </a:xfrm>
          <a:prstGeom prst="straightConnector1">
            <a:avLst/>
          </a:prstGeom>
          <a:ln w="1460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3011" y="5101590"/>
            <a:ext cx="3836670" cy="169164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330" y="437872"/>
            <a:ext cx="2589333" cy="69574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68829" y="517525"/>
            <a:ext cx="10515600" cy="69419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SNP </a:t>
            </a:r>
            <a:r>
              <a:rPr lang="ru-RU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гена </a:t>
            </a:r>
            <a:r>
              <a:rPr lang="en-GB" sz="3200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GCLC</a:t>
            </a:r>
            <a:endParaRPr sz="3200" b="1">
              <a:solidFill>
                <a:schemeClr val="accent3"/>
              </a:solidFill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357539"/>
            <a:ext cx="10809515" cy="2986489"/>
          </a:xfrm>
        </p:spPr>
        <p:txBody>
          <a:bodyPr/>
          <a:lstStyle/>
          <a:p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исследования было отобрано 9 функционально значимых </a:t>
            </a:r>
            <a:r>
              <a:rPr lang="en-US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гена </a:t>
            </a:r>
            <a:r>
              <a:rPr lang="en-US" sz="20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GCLC</a:t>
            </a:r>
            <a:r>
              <a:rPr lang="ru-RU" sz="20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имеющих статистически</a:t>
            </a:r>
            <a:r>
              <a:rPr lang="ru-RU" sz="20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значимые </a:t>
            </a:r>
            <a:r>
              <a:rPr lang="en-US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QTL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коронарных артериях (данные портала </a:t>
            </a:r>
            <a:r>
              <a:rPr lang="en-US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GTEx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6924228, </a:t>
            </a:r>
            <a:r>
              <a:rPr lang="en-US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13212365, </a:t>
            </a:r>
            <a:r>
              <a:rPr lang="en-US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3799699, </a:t>
            </a:r>
            <a:r>
              <a:rPr lang="en-US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6933870, </a:t>
            </a:r>
            <a:r>
              <a:rPr lang="en-US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10484782, </a:t>
            </a:r>
            <a:r>
              <a:rPr lang="en-US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16883912, </a:t>
            </a:r>
            <a:r>
              <a:rPr lang="en-US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579318, </a:t>
            </a:r>
            <a:r>
              <a:rPr lang="en-US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7752556 и </a:t>
            </a:r>
            <a:r>
              <a:rPr lang="en-US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20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12664098.</a:t>
            </a:r>
          </a:p>
          <a:p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Частоты генотипов </a:t>
            </a:r>
            <a:r>
              <a:rPr lang="ru-RU" sz="20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GCLC</a:t>
            </a: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соответствовали равновесию Харди-Вайнберга (РХВ) для шести исследуемых ДНК-полиморфизмов (P&gt;0,05).</a:t>
            </a:r>
          </a:p>
          <a:p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Исключение составили SNP rs579318 и rs7752556 (P&lt;0,01), которые показали отклонение от РХВ только в группе больных ИБС. Также полиморфизм rs12664098 продемонстрировал отклонение частот генотипов от РХВ в обеих группах пациентов (P&lt;0,0001), в связи с чем был исключен из статистического анализа. </a:t>
            </a:r>
            <a:endParaRPr lang="ru-RU" sz="2000" b="1" i="0" u="none" strike="noStrike">
              <a:solidFill>
                <a:schemeClr val="tx1">
                  <a:lumMod val="100000"/>
                  <a:lum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0640" y="4344028"/>
            <a:ext cx="5897880" cy="23698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147410"/>
            <a:ext cx="10515600" cy="933677"/>
          </a:xfrm>
        </p:spPr>
        <p:txBody>
          <a:bodyPr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</a:t>
            </a:r>
          </a:p>
          <a:p>
            <a:endParaRPr sz="360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096000" y="1262014"/>
            <a:ext cx="4581525" cy="50800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800"/>
          </a:p>
        </p:txBody>
      </p:sp>
      <p:sp>
        <p:nvSpPr>
          <p:cNvPr id="4" name="TextBox 4"/>
          <p:cNvSpPr txBox="1"/>
          <p:nvPr/>
        </p:nvSpPr>
        <p:spPr>
          <a:xfrm>
            <a:off x="133350" y="1152363"/>
            <a:ext cx="4962259" cy="4476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полиморфных варианта гена </a:t>
            </a:r>
            <a:r>
              <a:rPr lang="ru-RU" sz="1600" b="0" i="1" u="none" strike="noStrik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GCLC</a:t>
            </a:r>
            <a:r>
              <a:rPr lang="ru-RU" sz="1600" b="0" i="0" u="none" strike="noStrik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16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13212365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=0.83 95%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0.72-0.97, 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=0.017, аддитивная модель),  </a:t>
            </a:r>
            <a:r>
              <a:rPr lang="en-US" sz="16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16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3799699 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=0.57 95%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0.38-0.86, 0.008, модель сверхдоминирования), </a:t>
            </a:r>
            <a:r>
              <a:rPr lang="en-US" sz="16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16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6933870 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=0.77 95%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0.61-0.95, 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=0.02, доминантная модель) и </a:t>
            </a:r>
            <a:r>
              <a:rPr lang="en-US" sz="16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ru-RU" sz="16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579318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=0.67 95%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0.54-0.84, 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=0,0006, доминантная модель) обладали протективными эффектами в отношении риска развития ИБС, тогда как 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SNP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rs7752556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наоборот, ассоциировался с повышенным риском развития болезни (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=1.29 1.04-1.61, 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=0.022,  модель сверхдоминирования).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 относительно редкий (частота около 1%) гаплотип </a:t>
            </a:r>
            <a:r>
              <a:rPr lang="ru-RU" sz="1600" b="1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rs16883912T-rs13212365T-rs6933870G-rs3799699C-rs10484782G-rs579318A-rs6924228G-rs7752556G 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гена </a:t>
            </a:r>
            <a:r>
              <a:rPr lang="ru-RU" sz="16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GCLC, 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обладал протективным эффектом в отношении риска развития ИБС (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=0.26 95%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0.09 - 0.76, 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=0.01).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18761" y="1152363"/>
            <a:ext cx="4326255" cy="29925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данных ресурса </a:t>
            </a:r>
            <a:r>
              <a:rPr lang="en-US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GTEx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выполнено функциональное аннотирование полиморфных вариантов, ассоциированных с пониженным риском развития ИБС и было установлено, что фенотипические эффекты данных вариантов в сосудистом русле могут объясняться повышенной экспрессией гена </a:t>
            </a:r>
            <a:r>
              <a:rPr lang="en-US" sz="16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GCLC</a:t>
            </a:r>
            <a:r>
              <a:rPr lang="ru-RU" sz="1600" b="0" i="1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следовательно, повышенной активностью биосинтеза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GSH, обеспечивающего эффективную защиту от окислительного стресса.</a:t>
            </a:r>
            <a:endParaRPr sz="1600"/>
          </a:p>
          <a:p>
            <a:pPr marL="0" indent="0" algn="just">
              <a:buNone/>
            </a:pPr>
            <a:endParaRPr sz="16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5609" y="5215639"/>
            <a:ext cx="4794885" cy="1517567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12252" y="3680136"/>
            <a:ext cx="2980027" cy="134230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9233" y="522090"/>
            <a:ext cx="1763667" cy="141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sz="2800" b="0" i="0" u="none" strike="noStrike">
                <a:solidFill>
                  <a:schemeClr val="tx1">
                    <a:lumMod val="100000"/>
                    <a:lum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настоящем исследовании впервые обнаружено, что полиморфные варианты гена каталитической единицы глутаматцистеинлигазы являются патогенетически значимыми маркерами пониженного риска развития ишемической болезни сердца.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16580" y="4265926"/>
            <a:ext cx="5814060" cy="239976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4840" y="134937"/>
            <a:ext cx="2491740" cy="1690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орской клуб">
  <a:themeElements>
    <a:clrScheme name="Морской клуб">
      <a:dk1>
        <a:sysClr val="windowText" lastClr="000000"/>
      </a:dk1>
      <a:lt1>
        <a:sysClr val="window" lastClr="FFFFFF"/>
      </a:lt1>
      <a:dk2>
        <a:srgbClr val="0B3B53"/>
      </a:dk2>
      <a:lt2>
        <a:srgbClr val="E7E6E6"/>
      </a:lt2>
      <a:accent1>
        <a:srgbClr val="1F5A8B"/>
      </a:accent1>
      <a:accent2>
        <a:srgbClr val="F6CA73"/>
      </a:accent2>
      <a:accent3>
        <a:srgbClr val="D34746"/>
      </a:accent3>
      <a:accent4>
        <a:srgbClr val="D48648"/>
      </a:accent4>
      <a:accent5>
        <a:srgbClr val="085656"/>
      </a:accent5>
      <a:accent6>
        <a:srgbClr val="6799CC"/>
      </a:accent6>
      <a:hlink>
        <a:srgbClr val="6799CC"/>
      </a:hlink>
      <a:folHlink>
        <a:srgbClr val="ABC7E3"/>
      </a:folHlink>
    </a:clrScheme>
    <a:fontScheme name="Морской клуб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Морской клу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Широкоэкранный</PresentationFormat>
  <Paragraphs>52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Bold</vt:lpstr>
      <vt:lpstr>Calibri</vt:lpstr>
      <vt:lpstr>Times New Roman</vt:lpstr>
      <vt:lpstr>Wingdings</vt:lpstr>
      <vt:lpstr>Морской клуб</vt:lpstr>
      <vt:lpstr>ФЕДЕРАЛЬНОЕ ГОСУДАРСТВЕННОЕ БЮДЖЕТНОЕ ОБРАЗОВАТЕЛЬНОЕ УЧРЕЖДЕНИЕ ВЫСШЕГО ОБРАЗОВАНИЯ  «КУРСКИЙ ГОСУДАРСТВЕННЫЙ МЕДИЦИНСКИЙ УНИВЕРСИТЕТ» МИНИСТЕРСТВА ЗДРАВООХРАНЕНИЯ РОССИЙСКОЙ ФЕДЕРАЦИИ Научно-исследовательский институт генетической и молекулярной эпидемиологии Научный руководитель: д.м.н.,  профессор А.В. Полоников E-mail: katherin200@yandex.ru </vt:lpstr>
      <vt:lpstr>Актуальность</vt:lpstr>
      <vt:lpstr>Цель исследования</vt:lpstr>
      <vt:lpstr>Материалы и методы исследования</vt:lpstr>
      <vt:lpstr>SNP гена GCLC</vt:lpstr>
      <vt:lpstr>  Результаты исследований </vt:lpstr>
      <vt:lpstr>Заключение 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Екатерина</dc:creator>
  <cp:lastModifiedBy>Салюкова Ольга Александровна</cp:lastModifiedBy>
  <cp:revision>1</cp:revision>
  <dcterms:created xsi:type="dcterms:W3CDTF">2025-07-16T15:45:56Z</dcterms:created>
  <dcterms:modified xsi:type="dcterms:W3CDTF">2025-08-21T07:11:58Z</dcterms:modified>
</cp:coreProperties>
</file>